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Crimson Pro Bold" charset="1" panose="00000000000000000000"/>
      <p:regular r:id="rId16"/>
    </p:embeddedFont>
    <p:embeddedFont>
      <p:font typeface="Heebo" charset="1" panose="00000500000000000000"/>
      <p:regular r:id="rId17"/>
    </p:embeddedFont>
    <p:embeddedFont>
      <p:font typeface="Heebo Bold" charset="1" panose="000008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notesMasters/notesMaster1.xml" Type="http://schemas.openxmlformats.org/officeDocument/2006/relationships/notesMaster"/><Relationship Id="rId14" Target="theme/theme2.xml" Type="http://schemas.openxmlformats.org/officeDocument/2006/relationships/theme"/><Relationship Id="rId15" Target="notesSlides/notesSlide1.xml" Type="http://schemas.openxmlformats.org/officeDocument/2006/relationships/notes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notesSlides/notesSlide2.xml" Type="http://schemas.openxmlformats.org/officeDocument/2006/relationships/notesSlide"/><Relationship Id="rId19" Target="notesSlides/notesSlide3.xml" Type="http://schemas.openxmlformats.org/officeDocument/2006/relationships/notesSlide"/><Relationship Id="rId2" Target="presProps.xml" Type="http://schemas.openxmlformats.org/officeDocument/2006/relationships/presProps"/><Relationship Id="rId20" Target="notesSlides/notesSlide4.xml" Type="http://schemas.openxmlformats.org/officeDocument/2006/relationships/notesSlide"/><Relationship Id="rId21" Target="notesSlides/notesSlide5.xml" Type="http://schemas.openxmlformats.org/officeDocument/2006/relationships/notesSlide"/><Relationship Id="rId22" Target="notesSlides/notesSlide6.xml" Type="http://schemas.openxmlformats.org/officeDocument/2006/relationships/notesSlide"/><Relationship Id="rId23" Target="notesSlides/notesSlide7.xml" Type="http://schemas.openxmlformats.org/officeDocument/2006/relationships/notesSlide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0F0F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3770560"/>
            <a:ext cx="7088237" cy="933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52D47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Shipment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5015061"/>
            <a:ext cx="9445526" cy="6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2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Data Analytics Project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50237" y="5929461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By Anushree Badole | October 17, 2025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0F0F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18288000" cy="3544044"/>
            <a:chOff x="0" y="0"/>
            <a:chExt cx="24384000" cy="4725392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4384000" cy="4725416"/>
            </a:xfrm>
            <a:custGeom>
              <a:avLst/>
              <a:gdLst/>
              <a:ahLst/>
              <a:cxnLst/>
              <a:rect r="r" b="b" t="t" l="l"/>
              <a:pathLst>
                <a:path h="4725416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" t="0" r="-1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5304979"/>
            <a:ext cx="7088237" cy="933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52D47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Project Objective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6578054"/>
            <a:ext cx="16303526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Conduct comprehensive analysis of shipment data to uncover operational trends, identify cost inefficiencies, and enhance decision-making through data-driven insights. This project involves cleaning, transforming, and standardizing datasets to ensure analytical accuracy while optimizing logistics operations, improving cost efficiency, and supporting overall supply chain performance.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0F0F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980754"/>
            <a:ext cx="7088237" cy="933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52D47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Dataset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395663"/>
            <a:ext cx="16303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Our analysis examines five critical variables that shape logistics performance: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2238" y="4253954"/>
            <a:ext cx="5245447" cy="2087315"/>
            <a:chOff x="0" y="0"/>
            <a:chExt cx="6993930" cy="278308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94017" cy="2783078"/>
            </a:xfrm>
            <a:custGeom>
              <a:avLst/>
              <a:gdLst/>
              <a:ahLst/>
              <a:cxnLst/>
              <a:rect r="r" b="b" t="t" l="l"/>
              <a:pathLst>
                <a:path h="2783078" w="6994017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937248" y="0"/>
                  </a:lnTo>
                  <a:cubicBezTo>
                    <a:pt x="6968617" y="0"/>
                    <a:pt x="6994017" y="25400"/>
                    <a:pt x="6994017" y="56769"/>
                  </a:cubicBezTo>
                  <a:lnTo>
                    <a:pt x="6994017" y="2726309"/>
                  </a:lnTo>
                  <a:cubicBezTo>
                    <a:pt x="6994017" y="2757678"/>
                    <a:pt x="6968617" y="2783078"/>
                    <a:pt x="6937248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75755" y="4508897"/>
            <a:ext cx="3544044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Logistics Provider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75755" y="5064770"/>
            <a:ext cx="4678412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Company responsible for shipment handling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521202" y="4253954"/>
            <a:ext cx="5245447" cy="2087315"/>
            <a:chOff x="0" y="0"/>
            <a:chExt cx="6993930" cy="278308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994017" cy="2783078"/>
            </a:xfrm>
            <a:custGeom>
              <a:avLst/>
              <a:gdLst/>
              <a:ahLst/>
              <a:cxnLst/>
              <a:rect r="r" b="b" t="t" l="l"/>
              <a:pathLst>
                <a:path h="2783078" w="6994017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937248" y="0"/>
                  </a:lnTo>
                  <a:cubicBezTo>
                    <a:pt x="6968617" y="0"/>
                    <a:pt x="6994017" y="25400"/>
                    <a:pt x="6994017" y="56769"/>
                  </a:cubicBezTo>
                  <a:lnTo>
                    <a:pt x="6994017" y="2726309"/>
                  </a:lnTo>
                  <a:cubicBezTo>
                    <a:pt x="6994017" y="2757678"/>
                    <a:pt x="6968617" y="2783078"/>
                    <a:pt x="6937248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804720" y="4508897"/>
            <a:ext cx="3544044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Source &amp; Destination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04720" y="5064770"/>
            <a:ext cx="4678412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Starting and delivery points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050166" y="4253954"/>
            <a:ext cx="5245447" cy="2087315"/>
            <a:chOff x="0" y="0"/>
            <a:chExt cx="6993930" cy="278308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994017" cy="2783078"/>
            </a:xfrm>
            <a:custGeom>
              <a:avLst/>
              <a:gdLst/>
              <a:ahLst/>
              <a:cxnLst/>
              <a:rect r="r" b="b" t="t" l="l"/>
              <a:pathLst>
                <a:path h="2783078" w="6994017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937248" y="0"/>
                  </a:lnTo>
                  <a:cubicBezTo>
                    <a:pt x="6968617" y="0"/>
                    <a:pt x="6994017" y="25400"/>
                    <a:pt x="6994017" y="56769"/>
                  </a:cubicBezTo>
                  <a:lnTo>
                    <a:pt x="6994017" y="2726309"/>
                  </a:lnTo>
                  <a:cubicBezTo>
                    <a:pt x="6994017" y="2757678"/>
                    <a:pt x="6968617" y="2783078"/>
                    <a:pt x="6937248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2333685" y="4508897"/>
            <a:ext cx="3544044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Transport Mode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333685" y="5064770"/>
            <a:ext cx="4678413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Air, Sea, Road, or Rail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92238" y="6624786"/>
            <a:ext cx="8009930" cy="1633686"/>
            <a:chOff x="0" y="0"/>
            <a:chExt cx="10679907" cy="217824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679811" cy="2178177"/>
            </a:xfrm>
            <a:custGeom>
              <a:avLst/>
              <a:gdLst/>
              <a:ahLst/>
              <a:cxnLst/>
              <a:rect r="r" b="b" t="t" l="l"/>
              <a:pathLst>
                <a:path h="2178177" w="10679811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0623169" y="0"/>
                  </a:lnTo>
                  <a:cubicBezTo>
                    <a:pt x="10654537" y="0"/>
                    <a:pt x="10679811" y="25400"/>
                    <a:pt x="10679811" y="56642"/>
                  </a:cubicBezTo>
                  <a:lnTo>
                    <a:pt x="10679811" y="2121535"/>
                  </a:lnTo>
                  <a:cubicBezTo>
                    <a:pt x="10679811" y="2152904"/>
                    <a:pt x="10654411" y="2178177"/>
                    <a:pt x="10623169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275755" y="6879729"/>
            <a:ext cx="3544044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Shipment Cost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75755" y="7435602"/>
            <a:ext cx="7442895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Complete cost in Rs.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9285685" y="6624786"/>
            <a:ext cx="8009930" cy="1633686"/>
            <a:chOff x="0" y="0"/>
            <a:chExt cx="10679907" cy="217824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679811" cy="2178177"/>
            </a:xfrm>
            <a:custGeom>
              <a:avLst/>
              <a:gdLst/>
              <a:ahLst/>
              <a:cxnLst/>
              <a:rect r="r" b="b" t="t" l="l"/>
              <a:pathLst>
                <a:path h="2178177" w="10679811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0623169" y="0"/>
                  </a:lnTo>
                  <a:cubicBezTo>
                    <a:pt x="10654537" y="0"/>
                    <a:pt x="10679811" y="25400"/>
                    <a:pt x="10679811" y="56642"/>
                  </a:cubicBezTo>
                  <a:lnTo>
                    <a:pt x="10679811" y="2121535"/>
                  </a:lnTo>
                  <a:cubicBezTo>
                    <a:pt x="10679811" y="2152904"/>
                    <a:pt x="10654411" y="2178177"/>
                    <a:pt x="10623169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9569202" y="6879729"/>
            <a:ext cx="3544044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Delivery Delay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569202" y="7435602"/>
            <a:ext cx="7442895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Hours between expected and actual delivery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0F0F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538088"/>
            <a:ext cx="7598718" cy="933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52D47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Exploratory Data Analysis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850237" y="2578745"/>
            <a:ext cx="637877" cy="637878"/>
            <a:chOff x="0" y="0"/>
            <a:chExt cx="850503" cy="8505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956575" y="2679501"/>
            <a:ext cx="425203" cy="483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71632" y="2647504"/>
            <a:ext cx="3544044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Data Cleaning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771632" y="3203376"/>
            <a:ext cx="8524131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Handled missing values, corrected data types, removed duplicates, and standardized date fields for consistency and reliability.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850237" y="4763392"/>
            <a:ext cx="637877" cy="637877"/>
            <a:chOff x="0" y="0"/>
            <a:chExt cx="850503" cy="8505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7956575" y="4864150"/>
            <a:ext cx="425203" cy="483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771632" y="4832151"/>
            <a:ext cx="3544044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Univariate Analysis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771632" y="5388025"/>
            <a:ext cx="8524131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Examined individual variables using histograms, boxplots, and summary statistics to understand cost, distance, and delay distributions.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7850237" y="7401669"/>
            <a:ext cx="637877" cy="637877"/>
            <a:chOff x="0" y="0"/>
            <a:chExt cx="850503" cy="8505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7956575" y="7502426"/>
            <a:ext cx="425203" cy="483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771632" y="7223299"/>
            <a:ext cx="4843760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Bivariate &amp; Multivariate Analysis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771632" y="8026301"/>
            <a:ext cx="8524131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Explored relationships between variables using scatter plots, boxplots, and correlation matrices to identify key dependencies.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0F0F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39525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1309390"/>
            <a:ext cx="7088237" cy="933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52D47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Feature Engineering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2582466"/>
            <a:ext cx="944552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Creating new variables from existing data to improve analysis and model performance: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4149327"/>
            <a:ext cx="3544044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152D47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Derived Metrics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4818609"/>
            <a:ext cx="4376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Cost per km = Shipment Cost ÷ Distance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5824984"/>
            <a:ext cx="4376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Cost per kg = Shipment Cost ÷ Package Weight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6831360"/>
            <a:ext cx="4376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Delay Category = Low, Medium, High classification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70401" y="3989859"/>
            <a:ext cx="4125366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152D47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Encoding &amp; Transformation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070401" y="4818609"/>
            <a:ext cx="4376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Binary flags for delayed shipments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070401" y="5824984"/>
            <a:ext cx="4376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Interaction features combining fragility and value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070401" y="6831360"/>
            <a:ext cx="4376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One-Hot Encoding for categorical variables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070401" y="7837735"/>
            <a:ext cx="437688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Standardization for numerical consistency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0F0F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790575"/>
            <a:ext cx="9445526" cy="1721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250" b="true">
                <a:solidFill>
                  <a:srgbClr val="152D47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Outlier Treatment &amp; Data Refinement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73188" y="2897089"/>
            <a:ext cx="4626174" cy="2959001"/>
            <a:chOff x="0" y="0"/>
            <a:chExt cx="6168232" cy="394533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25400" y="25400"/>
              <a:ext cx="6117463" cy="3894582"/>
            </a:xfrm>
            <a:custGeom>
              <a:avLst/>
              <a:gdLst/>
              <a:ahLst/>
              <a:cxnLst/>
              <a:rect r="r" b="b" t="t" l="l"/>
              <a:pathLst>
                <a:path h="3894582" w="6117463">
                  <a:moveTo>
                    <a:pt x="0" y="243840"/>
                  </a:moveTo>
                  <a:cubicBezTo>
                    <a:pt x="0" y="109220"/>
                    <a:pt x="109728" y="0"/>
                    <a:pt x="244983" y="0"/>
                  </a:cubicBezTo>
                  <a:lnTo>
                    <a:pt x="5872480" y="0"/>
                  </a:lnTo>
                  <a:cubicBezTo>
                    <a:pt x="6007735" y="0"/>
                    <a:pt x="6117463" y="109220"/>
                    <a:pt x="6117463" y="243840"/>
                  </a:cubicBezTo>
                  <a:lnTo>
                    <a:pt x="6117463" y="3650742"/>
                  </a:lnTo>
                  <a:cubicBezTo>
                    <a:pt x="6117463" y="3785362"/>
                    <a:pt x="6007735" y="3894582"/>
                    <a:pt x="5872480" y="3894582"/>
                  </a:cubicBezTo>
                  <a:lnTo>
                    <a:pt x="244983" y="3894582"/>
                  </a:lnTo>
                  <a:cubicBezTo>
                    <a:pt x="109728" y="3894582"/>
                    <a:pt x="0" y="3785362"/>
                    <a:pt x="0" y="365074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168263" cy="3945382"/>
            </a:xfrm>
            <a:custGeom>
              <a:avLst/>
              <a:gdLst/>
              <a:ahLst/>
              <a:cxnLst/>
              <a:rect r="r" b="b" t="t" l="l"/>
              <a:pathLst>
                <a:path h="3945382" w="6168263">
                  <a:moveTo>
                    <a:pt x="0" y="269240"/>
                  </a:moveTo>
                  <a:cubicBezTo>
                    <a:pt x="0" y="120396"/>
                    <a:pt x="121158" y="0"/>
                    <a:pt x="270383" y="0"/>
                  </a:cubicBezTo>
                  <a:lnTo>
                    <a:pt x="5897880" y="0"/>
                  </a:lnTo>
                  <a:lnTo>
                    <a:pt x="5897880" y="25400"/>
                  </a:lnTo>
                  <a:lnTo>
                    <a:pt x="5897880" y="0"/>
                  </a:lnTo>
                  <a:cubicBezTo>
                    <a:pt x="6047105" y="0"/>
                    <a:pt x="6168263" y="120396"/>
                    <a:pt x="6168263" y="269240"/>
                  </a:cubicBezTo>
                  <a:lnTo>
                    <a:pt x="6142863" y="269240"/>
                  </a:lnTo>
                  <a:lnTo>
                    <a:pt x="6168263" y="269240"/>
                  </a:lnTo>
                  <a:lnTo>
                    <a:pt x="6168263" y="3676142"/>
                  </a:lnTo>
                  <a:lnTo>
                    <a:pt x="6142863" y="3676142"/>
                  </a:lnTo>
                  <a:lnTo>
                    <a:pt x="6168263" y="3676142"/>
                  </a:lnTo>
                  <a:cubicBezTo>
                    <a:pt x="6168263" y="3824986"/>
                    <a:pt x="6047105" y="3945382"/>
                    <a:pt x="5897880" y="3945382"/>
                  </a:cubicBezTo>
                  <a:lnTo>
                    <a:pt x="5897880" y="3919982"/>
                  </a:lnTo>
                  <a:lnTo>
                    <a:pt x="5897880" y="3945382"/>
                  </a:lnTo>
                  <a:lnTo>
                    <a:pt x="270383" y="3945382"/>
                  </a:lnTo>
                  <a:lnTo>
                    <a:pt x="270383" y="3919982"/>
                  </a:lnTo>
                  <a:lnTo>
                    <a:pt x="270383" y="3945382"/>
                  </a:lnTo>
                  <a:cubicBezTo>
                    <a:pt x="121158" y="3945382"/>
                    <a:pt x="0" y="3824859"/>
                    <a:pt x="0" y="367614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676142"/>
                  </a:lnTo>
                  <a:lnTo>
                    <a:pt x="25400" y="3676142"/>
                  </a:lnTo>
                  <a:lnTo>
                    <a:pt x="50800" y="3676142"/>
                  </a:lnTo>
                  <a:cubicBezTo>
                    <a:pt x="50800" y="3796665"/>
                    <a:pt x="148971" y="3894582"/>
                    <a:pt x="270383" y="3894582"/>
                  </a:cubicBezTo>
                  <a:lnTo>
                    <a:pt x="5897880" y="3894582"/>
                  </a:lnTo>
                  <a:cubicBezTo>
                    <a:pt x="6019292" y="3894582"/>
                    <a:pt x="6117463" y="3796665"/>
                    <a:pt x="6117463" y="3676142"/>
                  </a:cubicBezTo>
                  <a:lnTo>
                    <a:pt x="6117463" y="269240"/>
                  </a:lnTo>
                  <a:cubicBezTo>
                    <a:pt x="6117463" y="148717"/>
                    <a:pt x="6019292" y="50800"/>
                    <a:pt x="5897880" y="50800"/>
                  </a:cubicBezTo>
                  <a:lnTo>
                    <a:pt x="270383" y="50800"/>
                  </a:lnTo>
                  <a:lnTo>
                    <a:pt x="270383" y="25400"/>
                  </a:lnTo>
                  <a:lnTo>
                    <a:pt x="270383" y="50800"/>
                  </a:lnTo>
                  <a:cubicBezTo>
                    <a:pt x="148971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54138" y="2916139"/>
            <a:ext cx="152400" cy="2920901"/>
            <a:chOff x="0" y="0"/>
            <a:chExt cx="203200" cy="389453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3200" cy="3894455"/>
            </a:xfrm>
            <a:custGeom>
              <a:avLst/>
              <a:gdLst/>
              <a:ahLst/>
              <a:cxnLst/>
              <a:rect r="r" b="b" t="t" l="l"/>
              <a:pathLst>
                <a:path h="3894455" w="203200">
                  <a:moveTo>
                    <a:pt x="0" y="53848"/>
                  </a:moveTo>
                  <a:cubicBezTo>
                    <a:pt x="0" y="24130"/>
                    <a:pt x="24130" y="0"/>
                    <a:pt x="53848" y="0"/>
                  </a:cubicBezTo>
                  <a:lnTo>
                    <a:pt x="149352" y="0"/>
                  </a:lnTo>
                  <a:cubicBezTo>
                    <a:pt x="179070" y="0"/>
                    <a:pt x="203200" y="24130"/>
                    <a:pt x="203200" y="53848"/>
                  </a:cubicBezTo>
                  <a:lnTo>
                    <a:pt x="203200" y="3840607"/>
                  </a:lnTo>
                  <a:cubicBezTo>
                    <a:pt x="203200" y="3870325"/>
                    <a:pt x="179070" y="3894455"/>
                    <a:pt x="149352" y="3894455"/>
                  </a:cubicBezTo>
                  <a:lnTo>
                    <a:pt x="53848" y="3894455"/>
                  </a:lnTo>
                  <a:cubicBezTo>
                    <a:pt x="24130" y="3894455"/>
                    <a:pt x="0" y="3870325"/>
                    <a:pt x="0" y="3840607"/>
                  </a:cubicBezTo>
                  <a:close/>
                </a:path>
              </a:pathLst>
            </a:custGeom>
            <a:solidFill>
              <a:srgbClr val="2150FE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13868" y="3194894"/>
            <a:ext cx="3366939" cy="449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IQR Method Detection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13868" y="3719959"/>
            <a:ext cx="3859114" cy="180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Identified extreme values in Total Cost using Interquartile Range methodology to flag statistical outliers accurately.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5830491" y="2897089"/>
            <a:ext cx="4626322" cy="2959001"/>
            <a:chOff x="0" y="0"/>
            <a:chExt cx="6168430" cy="394533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25400" y="25400"/>
              <a:ext cx="6117590" cy="3894582"/>
            </a:xfrm>
            <a:custGeom>
              <a:avLst/>
              <a:gdLst/>
              <a:ahLst/>
              <a:cxnLst/>
              <a:rect r="r" b="b" t="t" l="l"/>
              <a:pathLst>
                <a:path h="3894582" w="6117590">
                  <a:moveTo>
                    <a:pt x="0" y="243840"/>
                  </a:moveTo>
                  <a:cubicBezTo>
                    <a:pt x="0" y="109220"/>
                    <a:pt x="109728" y="0"/>
                    <a:pt x="244983" y="0"/>
                  </a:cubicBezTo>
                  <a:lnTo>
                    <a:pt x="5872607" y="0"/>
                  </a:lnTo>
                  <a:cubicBezTo>
                    <a:pt x="6007862" y="0"/>
                    <a:pt x="6117590" y="109220"/>
                    <a:pt x="6117590" y="243840"/>
                  </a:cubicBezTo>
                  <a:lnTo>
                    <a:pt x="6117590" y="3650742"/>
                  </a:lnTo>
                  <a:cubicBezTo>
                    <a:pt x="6117590" y="3785362"/>
                    <a:pt x="6007862" y="3894582"/>
                    <a:pt x="5872607" y="3894582"/>
                  </a:cubicBezTo>
                  <a:lnTo>
                    <a:pt x="244983" y="3894582"/>
                  </a:lnTo>
                  <a:cubicBezTo>
                    <a:pt x="109728" y="3894582"/>
                    <a:pt x="0" y="3785362"/>
                    <a:pt x="0" y="365074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168390" cy="3945382"/>
            </a:xfrm>
            <a:custGeom>
              <a:avLst/>
              <a:gdLst/>
              <a:ahLst/>
              <a:cxnLst/>
              <a:rect r="r" b="b" t="t" l="l"/>
              <a:pathLst>
                <a:path h="3945382" w="6168390">
                  <a:moveTo>
                    <a:pt x="0" y="269240"/>
                  </a:moveTo>
                  <a:cubicBezTo>
                    <a:pt x="0" y="120396"/>
                    <a:pt x="121158" y="0"/>
                    <a:pt x="270383" y="0"/>
                  </a:cubicBezTo>
                  <a:lnTo>
                    <a:pt x="5898007" y="0"/>
                  </a:lnTo>
                  <a:lnTo>
                    <a:pt x="5898007" y="25400"/>
                  </a:lnTo>
                  <a:lnTo>
                    <a:pt x="5898007" y="0"/>
                  </a:lnTo>
                  <a:cubicBezTo>
                    <a:pt x="6047232" y="0"/>
                    <a:pt x="6168390" y="120396"/>
                    <a:pt x="6168390" y="269240"/>
                  </a:cubicBezTo>
                  <a:lnTo>
                    <a:pt x="6142990" y="269240"/>
                  </a:lnTo>
                  <a:lnTo>
                    <a:pt x="6168390" y="269240"/>
                  </a:lnTo>
                  <a:lnTo>
                    <a:pt x="6168390" y="3676142"/>
                  </a:lnTo>
                  <a:lnTo>
                    <a:pt x="6142990" y="3676142"/>
                  </a:lnTo>
                  <a:lnTo>
                    <a:pt x="6168390" y="3676142"/>
                  </a:lnTo>
                  <a:cubicBezTo>
                    <a:pt x="6168390" y="3824986"/>
                    <a:pt x="6047232" y="3945382"/>
                    <a:pt x="5898007" y="3945382"/>
                  </a:cubicBezTo>
                  <a:lnTo>
                    <a:pt x="5898007" y="3919982"/>
                  </a:lnTo>
                  <a:lnTo>
                    <a:pt x="5898007" y="3945382"/>
                  </a:lnTo>
                  <a:lnTo>
                    <a:pt x="270383" y="3945382"/>
                  </a:lnTo>
                  <a:lnTo>
                    <a:pt x="270383" y="3919982"/>
                  </a:lnTo>
                  <a:lnTo>
                    <a:pt x="270383" y="3945382"/>
                  </a:lnTo>
                  <a:cubicBezTo>
                    <a:pt x="121158" y="3945382"/>
                    <a:pt x="0" y="3824859"/>
                    <a:pt x="0" y="367614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676142"/>
                  </a:lnTo>
                  <a:lnTo>
                    <a:pt x="25400" y="3676142"/>
                  </a:lnTo>
                  <a:lnTo>
                    <a:pt x="50800" y="3676142"/>
                  </a:lnTo>
                  <a:cubicBezTo>
                    <a:pt x="50800" y="3796665"/>
                    <a:pt x="148971" y="3894582"/>
                    <a:pt x="270383" y="3894582"/>
                  </a:cubicBezTo>
                  <a:lnTo>
                    <a:pt x="5898007" y="3894582"/>
                  </a:lnTo>
                  <a:cubicBezTo>
                    <a:pt x="6019419" y="3894582"/>
                    <a:pt x="6117590" y="3796665"/>
                    <a:pt x="6117590" y="3676142"/>
                  </a:cubicBezTo>
                  <a:lnTo>
                    <a:pt x="6117590" y="269240"/>
                  </a:lnTo>
                  <a:cubicBezTo>
                    <a:pt x="6117590" y="148717"/>
                    <a:pt x="6019419" y="50800"/>
                    <a:pt x="5898007" y="50800"/>
                  </a:cubicBezTo>
                  <a:lnTo>
                    <a:pt x="270383" y="50800"/>
                  </a:lnTo>
                  <a:lnTo>
                    <a:pt x="270383" y="25400"/>
                  </a:lnTo>
                  <a:lnTo>
                    <a:pt x="270383" y="50800"/>
                  </a:lnTo>
                  <a:cubicBezTo>
                    <a:pt x="148971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5811441" y="2916139"/>
            <a:ext cx="152400" cy="2920901"/>
            <a:chOff x="0" y="0"/>
            <a:chExt cx="203200" cy="389453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3200" cy="3894455"/>
            </a:xfrm>
            <a:custGeom>
              <a:avLst/>
              <a:gdLst/>
              <a:ahLst/>
              <a:cxnLst/>
              <a:rect r="r" b="b" t="t" l="l"/>
              <a:pathLst>
                <a:path h="3894455" w="203200">
                  <a:moveTo>
                    <a:pt x="0" y="53848"/>
                  </a:moveTo>
                  <a:cubicBezTo>
                    <a:pt x="0" y="24130"/>
                    <a:pt x="24130" y="0"/>
                    <a:pt x="53848" y="0"/>
                  </a:cubicBezTo>
                  <a:lnTo>
                    <a:pt x="149352" y="0"/>
                  </a:lnTo>
                  <a:cubicBezTo>
                    <a:pt x="179070" y="0"/>
                    <a:pt x="203200" y="24130"/>
                    <a:pt x="203200" y="53848"/>
                  </a:cubicBezTo>
                  <a:lnTo>
                    <a:pt x="203200" y="3840607"/>
                  </a:lnTo>
                  <a:cubicBezTo>
                    <a:pt x="203200" y="3870325"/>
                    <a:pt x="179070" y="3894455"/>
                    <a:pt x="149352" y="3894455"/>
                  </a:cubicBezTo>
                  <a:lnTo>
                    <a:pt x="53848" y="3894455"/>
                  </a:lnTo>
                  <a:cubicBezTo>
                    <a:pt x="24130" y="3894455"/>
                    <a:pt x="0" y="3870325"/>
                    <a:pt x="0" y="3840607"/>
                  </a:cubicBezTo>
                  <a:close/>
                </a:path>
              </a:pathLst>
            </a:custGeom>
            <a:solidFill>
              <a:srgbClr val="2150FE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6271171" y="3194894"/>
            <a:ext cx="3366939" cy="449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Capping Strategy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271171" y="3719959"/>
            <a:ext cx="3859262" cy="180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Replaced outliers with nearest valid values to preserve data integrity while eliminating erroneous extreme points.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973188" y="6087219"/>
            <a:ext cx="4626174" cy="3390008"/>
            <a:chOff x="0" y="0"/>
            <a:chExt cx="6168232" cy="452001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25400" y="25400"/>
              <a:ext cx="6117463" cy="4469257"/>
            </a:xfrm>
            <a:custGeom>
              <a:avLst/>
              <a:gdLst/>
              <a:ahLst/>
              <a:cxnLst/>
              <a:rect r="r" b="b" t="t" l="l"/>
              <a:pathLst>
                <a:path h="4469257" w="6117463">
                  <a:moveTo>
                    <a:pt x="0" y="243840"/>
                  </a:moveTo>
                  <a:cubicBezTo>
                    <a:pt x="0" y="109220"/>
                    <a:pt x="109474" y="0"/>
                    <a:pt x="244602" y="0"/>
                  </a:cubicBezTo>
                  <a:lnTo>
                    <a:pt x="5872861" y="0"/>
                  </a:lnTo>
                  <a:cubicBezTo>
                    <a:pt x="6007989" y="0"/>
                    <a:pt x="6117463" y="109220"/>
                    <a:pt x="6117463" y="243840"/>
                  </a:cubicBezTo>
                  <a:lnTo>
                    <a:pt x="6117463" y="4225417"/>
                  </a:lnTo>
                  <a:cubicBezTo>
                    <a:pt x="6117463" y="4360037"/>
                    <a:pt x="6007989" y="4469257"/>
                    <a:pt x="5872861" y="4469257"/>
                  </a:cubicBezTo>
                  <a:lnTo>
                    <a:pt x="244602" y="4469257"/>
                  </a:lnTo>
                  <a:cubicBezTo>
                    <a:pt x="109474" y="4469257"/>
                    <a:pt x="0" y="4360037"/>
                    <a:pt x="0" y="422541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168263" cy="4520057"/>
            </a:xfrm>
            <a:custGeom>
              <a:avLst/>
              <a:gdLst/>
              <a:ahLst/>
              <a:cxnLst/>
              <a:rect r="r" b="b" t="t" l="l"/>
              <a:pathLst>
                <a:path h="4520057" w="6168263">
                  <a:moveTo>
                    <a:pt x="0" y="269240"/>
                  </a:moveTo>
                  <a:cubicBezTo>
                    <a:pt x="0" y="120523"/>
                    <a:pt x="120904" y="0"/>
                    <a:pt x="270002" y="0"/>
                  </a:cubicBezTo>
                  <a:lnTo>
                    <a:pt x="5898261" y="0"/>
                  </a:lnTo>
                  <a:lnTo>
                    <a:pt x="5898261" y="25400"/>
                  </a:lnTo>
                  <a:lnTo>
                    <a:pt x="5898261" y="0"/>
                  </a:lnTo>
                  <a:cubicBezTo>
                    <a:pt x="6047232" y="0"/>
                    <a:pt x="6168263" y="120523"/>
                    <a:pt x="6168263" y="269240"/>
                  </a:cubicBezTo>
                  <a:lnTo>
                    <a:pt x="6142863" y="269240"/>
                  </a:lnTo>
                  <a:lnTo>
                    <a:pt x="6168263" y="269240"/>
                  </a:lnTo>
                  <a:lnTo>
                    <a:pt x="6168263" y="4250817"/>
                  </a:lnTo>
                  <a:lnTo>
                    <a:pt x="6142863" y="4250817"/>
                  </a:lnTo>
                  <a:lnTo>
                    <a:pt x="6168263" y="4250817"/>
                  </a:lnTo>
                  <a:cubicBezTo>
                    <a:pt x="6168263" y="4399534"/>
                    <a:pt x="6047359" y="4520057"/>
                    <a:pt x="5898261" y="4520057"/>
                  </a:cubicBezTo>
                  <a:lnTo>
                    <a:pt x="5898261" y="4494657"/>
                  </a:lnTo>
                  <a:lnTo>
                    <a:pt x="5898261" y="4520057"/>
                  </a:lnTo>
                  <a:lnTo>
                    <a:pt x="270002" y="4520057"/>
                  </a:lnTo>
                  <a:lnTo>
                    <a:pt x="270002" y="4494657"/>
                  </a:lnTo>
                  <a:lnTo>
                    <a:pt x="270002" y="4520057"/>
                  </a:lnTo>
                  <a:cubicBezTo>
                    <a:pt x="120904" y="4520057"/>
                    <a:pt x="0" y="4399534"/>
                    <a:pt x="0" y="425081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250817"/>
                  </a:lnTo>
                  <a:lnTo>
                    <a:pt x="25400" y="4250817"/>
                  </a:lnTo>
                  <a:lnTo>
                    <a:pt x="50800" y="4250817"/>
                  </a:lnTo>
                  <a:cubicBezTo>
                    <a:pt x="50800" y="4371340"/>
                    <a:pt x="148844" y="4469257"/>
                    <a:pt x="270002" y="4469257"/>
                  </a:cubicBezTo>
                  <a:lnTo>
                    <a:pt x="5898261" y="4469257"/>
                  </a:lnTo>
                  <a:cubicBezTo>
                    <a:pt x="6019419" y="4469257"/>
                    <a:pt x="6117463" y="4371340"/>
                    <a:pt x="6117463" y="4250817"/>
                  </a:cubicBezTo>
                  <a:lnTo>
                    <a:pt x="6117463" y="269240"/>
                  </a:lnTo>
                  <a:cubicBezTo>
                    <a:pt x="6117463" y="148717"/>
                    <a:pt x="6019419" y="50800"/>
                    <a:pt x="5898261" y="50800"/>
                  </a:cubicBezTo>
                  <a:lnTo>
                    <a:pt x="270002" y="50800"/>
                  </a:lnTo>
                  <a:lnTo>
                    <a:pt x="270002" y="25400"/>
                  </a:lnTo>
                  <a:lnTo>
                    <a:pt x="270002" y="50800"/>
                  </a:lnTo>
                  <a:cubicBezTo>
                    <a:pt x="148844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954138" y="6106269"/>
            <a:ext cx="152400" cy="3351907"/>
            <a:chOff x="0" y="0"/>
            <a:chExt cx="203200" cy="446921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03200" cy="4469130"/>
            </a:xfrm>
            <a:custGeom>
              <a:avLst/>
              <a:gdLst/>
              <a:ahLst/>
              <a:cxnLst/>
              <a:rect r="r" b="b" t="t" l="l"/>
              <a:pathLst>
                <a:path h="4469130" w="203200">
                  <a:moveTo>
                    <a:pt x="0" y="53848"/>
                  </a:moveTo>
                  <a:cubicBezTo>
                    <a:pt x="0" y="24130"/>
                    <a:pt x="24130" y="0"/>
                    <a:pt x="53848" y="0"/>
                  </a:cubicBezTo>
                  <a:lnTo>
                    <a:pt x="149352" y="0"/>
                  </a:lnTo>
                  <a:cubicBezTo>
                    <a:pt x="179070" y="0"/>
                    <a:pt x="203200" y="24130"/>
                    <a:pt x="203200" y="53848"/>
                  </a:cubicBezTo>
                  <a:lnTo>
                    <a:pt x="203200" y="4415282"/>
                  </a:lnTo>
                  <a:cubicBezTo>
                    <a:pt x="203200" y="4445000"/>
                    <a:pt x="179070" y="4469130"/>
                    <a:pt x="149352" y="4469130"/>
                  </a:cubicBezTo>
                  <a:lnTo>
                    <a:pt x="53848" y="4469130"/>
                  </a:lnTo>
                  <a:cubicBezTo>
                    <a:pt x="24130" y="4469130"/>
                    <a:pt x="0" y="4445000"/>
                    <a:pt x="0" y="4415282"/>
                  </a:cubicBezTo>
                  <a:close/>
                </a:path>
              </a:pathLst>
            </a:custGeom>
            <a:solidFill>
              <a:srgbClr val="2150FE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413868" y="6385024"/>
            <a:ext cx="3366939" cy="44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Improved Reliability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13868" y="6910090"/>
            <a:ext cx="3859114" cy="2240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Refined dataset ensures more accurate analysis, consistent insights, and dependable predictive modeling for supply chain decisions.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0F0F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30000" y="0"/>
            <a:ext cx="6858000" cy="10291167"/>
            <a:chOff x="0" y="0"/>
            <a:chExt cx="9144000" cy="13721557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21587"/>
            </a:xfrm>
            <a:custGeom>
              <a:avLst/>
              <a:gdLst/>
              <a:ahLst/>
              <a:cxnLst/>
              <a:rect r="r" b="b" t="t" l="l"/>
              <a:pathLst>
                <a:path h="13721587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21587"/>
                  </a:lnTo>
                  <a:lnTo>
                    <a:pt x="0" y="137215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" t="0" r="-2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88665" y="418260"/>
            <a:ext cx="8644020" cy="730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7" b="true">
                <a:solidFill>
                  <a:srgbClr val="152D47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Business Analysis &amp; Key Insights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1078706" y="1894434"/>
            <a:ext cx="360164" cy="360164"/>
          </a:xfrm>
          <a:custGeom>
            <a:avLst/>
            <a:gdLst/>
            <a:ahLst/>
            <a:cxnLst/>
            <a:rect r="r" b="b" t="t" l="l"/>
            <a:pathLst>
              <a:path h="360164" w="360164">
                <a:moveTo>
                  <a:pt x="0" y="0"/>
                </a:moveTo>
                <a:lnTo>
                  <a:pt x="360164" y="0"/>
                </a:lnTo>
                <a:lnTo>
                  <a:pt x="360164" y="360164"/>
                </a:lnTo>
                <a:lnTo>
                  <a:pt x="0" y="3601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210" t="0" r="-921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68971" y="1858566"/>
            <a:ext cx="3946029" cy="379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Shipment Cost by Company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8971" y="2312889"/>
            <a:ext cx="8672364" cy="853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Compared average costs across providers to identify the most cost-efficient logistics partner and optimize vendor selection.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1078706" y="3661768"/>
            <a:ext cx="360164" cy="360164"/>
          </a:xfrm>
          <a:custGeom>
            <a:avLst/>
            <a:gdLst/>
            <a:ahLst/>
            <a:cxnLst/>
            <a:rect r="r" b="b" t="t" l="l"/>
            <a:pathLst>
              <a:path h="360164" w="360164">
                <a:moveTo>
                  <a:pt x="0" y="0"/>
                </a:moveTo>
                <a:lnTo>
                  <a:pt x="360164" y="0"/>
                </a:lnTo>
                <a:lnTo>
                  <a:pt x="360164" y="360163"/>
                </a:lnTo>
                <a:lnTo>
                  <a:pt x="0" y="3601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210" t="0" r="-921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68971" y="3625900"/>
            <a:ext cx="3674261" cy="379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Delays by Transport Mode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68971" y="4091880"/>
            <a:ext cx="8672364" cy="853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Analyzed which mode—Air, Sea, Road, or Rail—faces highest delays to improve routing and scheduling strategies.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1078706" y="5429101"/>
            <a:ext cx="360164" cy="360164"/>
          </a:xfrm>
          <a:custGeom>
            <a:avLst/>
            <a:gdLst/>
            <a:ahLst/>
            <a:cxnLst/>
            <a:rect r="r" b="b" t="t" l="l"/>
            <a:pathLst>
              <a:path h="360164" w="360164">
                <a:moveTo>
                  <a:pt x="0" y="0"/>
                </a:moveTo>
                <a:lnTo>
                  <a:pt x="360164" y="0"/>
                </a:lnTo>
                <a:lnTo>
                  <a:pt x="360164" y="360164"/>
                </a:lnTo>
                <a:lnTo>
                  <a:pt x="0" y="3601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210" t="0" r="-921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68971" y="5393234"/>
            <a:ext cx="3001416" cy="403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Regional Cost Analysis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68971" y="5855345"/>
            <a:ext cx="8672364" cy="853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Visualized total shipment costs across source and destination regions to identify high-cost corridors and optimization opportunities.</a:t>
            </a:r>
          </a:p>
        </p:txBody>
      </p:sp>
      <p:sp>
        <p:nvSpPr>
          <p:cNvPr name="Freeform 18" id="18" descr="preencoded.png"/>
          <p:cNvSpPr/>
          <p:nvPr/>
        </p:nvSpPr>
        <p:spPr>
          <a:xfrm flipH="false" flipV="false" rot="0">
            <a:off x="1078706" y="7196435"/>
            <a:ext cx="360164" cy="360164"/>
          </a:xfrm>
          <a:custGeom>
            <a:avLst/>
            <a:gdLst/>
            <a:ahLst/>
            <a:cxnLst/>
            <a:rect r="r" b="b" t="t" l="l"/>
            <a:pathLst>
              <a:path h="360164" w="360164">
                <a:moveTo>
                  <a:pt x="0" y="0"/>
                </a:moveTo>
                <a:lnTo>
                  <a:pt x="360164" y="0"/>
                </a:lnTo>
                <a:lnTo>
                  <a:pt x="360164" y="360164"/>
                </a:lnTo>
                <a:lnTo>
                  <a:pt x="0" y="3601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9210" t="0" r="-921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768971" y="7160567"/>
            <a:ext cx="4124679" cy="379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true">
                <a:solidFill>
                  <a:srgbClr val="4C4C4D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Returns &amp; Delays by Category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68971" y="7625639"/>
            <a:ext cx="8672364" cy="853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Highlighted product categories with elevated delays or returns to guide inventory, packaging, and handling improvements.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88665" y="8788598"/>
            <a:ext cx="9452670" cy="853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 b="true">
                <a:solidFill>
                  <a:srgbClr val="4C4C4D"/>
                </a:solidFill>
                <a:latin typeface="Heebo Bold"/>
                <a:ea typeface="Heebo Bold"/>
                <a:cs typeface="Heebo Bold"/>
                <a:sym typeface="Heebo Bold"/>
              </a:rPr>
              <a:t>Strategic Outcome:</a:t>
            </a:r>
            <a:r>
              <a:rPr lang="en-US" sz="1874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 Identified cost drivers, delay patterns, and improvement areas to enhance supply chain efficiency and reduce operational expenses.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DAG2tiyBJQo</dc:identifier>
  <dcterms:modified xsi:type="dcterms:W3CDTF">2011-08-01T06:04:30Z</dcterms:modified>
  <cp:revision>1</cp:revision>
  <dc:title>Shipment-Analysis.pptx</dc:title>
</cp:coreProperties>
</file>

<file path=docProps/thumbnail.jpeg>
</file>